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fa14de0c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fa14de0c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fa14de0c8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fa14de0c8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fa14de0c8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fa14de0c8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fa14de0c81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fa14de0c81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fa14de0c81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fa14de0c81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definitely an AI image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highlight>
                  <a:schemeClr val="accent1"/>
                </a:highlight>
              </a:rPr>
              <a:t>Problems and Users</a:t>
            </a:r>
            <a:endParaRPr>
              <a:highlight>
                <a:schemeClr val="accent1"/>
              </a:highlight>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highlight>
                  <a:schemeClr val="accent1"/>
                </a:highlight>
              </a:rPr>
              <a:t>sdmay25-29</a:t>
            </a:r>
            <a:endParaRPr>
              <a:solidFill>
                <a:schemeClr val="dk1"/>
              </a:solidFill>
              <a:highlight>
                <a:schemeClr val="accen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Overview</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Implement the Atanasoff-Berry Computer using modern components </a:t>
            </a:r>
            <a:endParaRPr/>
          </a:p>
          <a:p>
            <a:pPr indent="-317500" lvl="1" marL="914400" rtl="0" algn="l">
              <a:spcBef>
                <a:spcPts val="0"/>
              </a:spcBef>
              <a:spcAft>
                <a:spcPts val="0"/>
              </a:spcAft>
              <a:buSzPts val="1400"/>
              <a:buChar char="○"/>
            </a:pPr>
            <a:r>
              <a:rPr lang="en"/>
              <a:t>The Atanasoff-Berry Computer (ABC) was the first electronic digital computer.</a:t>
            </a:r>
            <a:endParaRPr/>
          </a:p>
          <a:p>
            <a:pPr indent="-317500" lvl="1" marL="914400" rtl="0" algn="l">
              <a:spcBef>
                <a:spcPts val="0"/>
              </a:spcBef>
              <a:spcAft>
                <a:spcPts val="0"/>
              </a:spcAft>
              <a:buSzPts val="1400"/>
              <a:buChar char="○"/>
            </a:pPr>
            <a:r>
              <a:rPr lang="en"/>
              <a:t>The purpose of the ABC computer was to solve systems of linear equations.</a:t>
            </a:r>
            <a:endParaRPr/>
          </a:p>
          <a:p>
            <a:pPr indent="-317500" lvl="1" marL="914400" rtl="0" algn="l">
              <a:spcBef>
                <a:spcPts val="0"/>
              </a:spcBef>
              <a:spcAft>
                <a:spcPts val="0"/>
              </a:spcAft>
              <a:buSzPts val="1400"/>
              <a:buChar char="○"/>
            </a:pPr>
            <a:r>
              <a:rPr lang="en"/>
              <a:t>The ABC computer was constructed here at Iowa State.</a:t>
            </a:r>
            <a:endParaRPr/>
          </a:p>
          <a:p>
            <a:pPr indent="-317500" lvl="1" marL="914400" rtl="0" algn="l">
              <a:spcBef>
                <a:spcPts val="0"/>
              </a:spcBef>
              <a:spcAft>
                <a:spcPts val="0"/>
              </a:spcAft>
              <a:buSzPts val="1400"/>
              <a:buChar char="○"/>
            </a:pPr>
            <a:r>
              <a:rPr lang="en"/>
              <a:t>The original ABC was destroyed in 1948.</a:t>
            </a:r>
            <a:endParaRPr/>
          </a:p>
          <a:p>
            <a:pPr indent="-317500" lvl="1" marL="914400" rtl="0" algn="l">
              <a:spcBef>
                <a:spcPts val="0"/>
              </a:spcBef>
              <a:spcAft>
                <a:spcPts val="0"/>
              </a:spcAft>
              <a:buSzPts val="1400"/>
              <a:buChar char="○"/>
            </a:pPr>
            <a:r>
              <a:rPr lang="en"/>
              <a:t>We are recreating it as an educational demonstration of how it functioned.</a:t>
            </a:r>
            <a:endParaRPr/>
          </a:p>
          <a:p>
            <a:pPr indent="-317500" lvl="1" marL="914400" rtl="0" algn="l">
              <a:spcBef>
                <a:spcPts val="0"/>
              </a:spcBef>
              <a:spcAft>
                <a:spcPts val="0"/>
              </a:spcAft>
              <a:buSzPts val="1400"/>
              <a:buChar char="○"/>
            </a:pPr>
            <a:r>
              <a:rPr lang="en"/>
              <a:t>The device that we make will be used as a learning aid to help teach students how computers function.</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 Statement</a:t>
            </a:r>
            <a:endParaRPr/>
          </a:p>
        </p:txBody>
      </p:sp>
      <p:sp>
        <p:nvSpPr>
          <p:cNvPr id="67" name="Google Shape;67;p15"/>
          <p:cNvSpPr txBox="1"/>
          <p:nvPr>
            <p:ph idx="1" type="body"/>
          </p:nvPr>
        </p:nvSpPr>
        <p:spPr>
          <a:xfrm>
            <a:off x="311700" y="1152475"/>
            <a:ext cx="4622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Computer engineering professors need a good way to visually teach their students about the logic of a computer. Using a simple computer design (the ABC) will help students better understand the full functionality of the computer. We must perform in-depth research before we can prototype, and build our machine.</a:t>
            </a:r>
            <a:endParaRPr/>
          </a:p>
        </p:txBody>
      </p:sp>
      <p:pic>
        <p:nvPicPr>
          <p:cNvPr id="68" name="Google Shape;68;p15"/>
          <p:cNvPicPr preferRelativeResize="0"/>
          <p:nvPr/>
        </p:nvPicPr>
        <p:blipFill>
          <a:blip r:embed="rId3">
            <a:alphaModFix/>
          </a:blip>
          <a:stretch>
            <a:fillRect/>
          </a:stretch>
        </p:blipFill>
        <p:spPr>
          <a:xfrm>
            <a:off x="5072275" y="747900"/>
            <a:ext cx="3444259" cy="382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Personas</a:t>
            </a:r>
            <a:endParaRPr/>
          </a:p>
          <a:p>
            <a:pPr indent="0" lvl="0" marL="0" rtl="0" algn="l">
              <a:spcBef>
                <a:spcPts val="0"/>
              </a:spcBef>
              <a:spcAft>
                <a:spcPts val="0"/>
              </a:spcAft>
              <a:buNone/>
            </a:pPr>
            <a:r>
              <a:t/>
            </a:r>
            <a:endParaRPr/>
          </a:p>
        </p:txBody>
      </p:sp>
      <p:sp>
        <p:nvSpPr>
          <p:cNvPr id="74" name="Google Shape;74;p1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Computer Engineering Professor</a:t>
            </a:r>
            <a:endParaRPr sz="1600"/>
          </a:p>
          <a:p>
            <a:pPr indent="-317500" lvl="1" marL="914400" rtl="0" algn="l">
              <a:spcBef>
                <a:spcPts val="0"/>
              </a:spcBef>
              <a:spcAft>
                <a:spcPts val="0"/>
              </a:spcAft>
              <a:buSzPts val="1400"/>
              <a:buChar char="○"/>
            </a:pPr>
            <a:r>
              <a:rPr lang="en"/>
              <a:t>Teaches students about digital logic</a:t>
            </a:r>
            <a:endParaRPr/>
          </a:p>
          <a:p>
            <a:pPr indent="-317500" lvl="1" marL="914400" rtl="0" algn="l">
              <a:spcBef>
                <a:spcPts val="0"/>
              </a:spcBef>
              <a:spcAft>
                <a:spcPts val="0"/>
              </a:spcAft>
              <a:buSzPts val="1400"/>
              <a:buChar char="○"/>
            </a:pPr>
            <a:r>
              <a:rPr lang="en"/>
              <a:t>Uses the ABC recreation as a teaching aid</a:t>
            </a:r>
            <a:endParaRPr/>
          </a:p>
          <a:p>
            <a:pPr indent="-330200" lvl="0" marL="457200" rtl="0" algn="l">
              <a:spcBef>
                <a:spcPts val="0"/>
              </a:spcBef>
              <a:spcAft>
                <a:spcPts val="0"/>
              </a:spcAft>
              <a:buSzPts val="1600"/>
              <a:buChar char="●"/>
            </a:pPr>
            <a:r>
              <a:rPr lang="en" sz="1600"/>
              <a:t>Computer Engineering Student</a:t>
            </a:r>
            <a:endParaRPr sz="1600"/>
          </a:p>
          <a:p>
            <a:pPr indent="-317500" lvl="1" marL="914400" rtl="0" algn="l">
              <a:spcBef>
                <a:spcPts val="0"/>
              </a:spcBef>
              <a:spcAft>
                <a:spcPts val="0"/>
              </a:spcAft>
              <a:buSzPts val="1400"/>
              <a:buChar char="○"/>
            </a:pPr>
            <a:r>
              <a:rPr lang="en"/>
              <a:t>Learning about digital logic</a:t>
            </a:r>
            <a:endParaRPr/>
          </a:p>
          <a:p>
            <a:pPr indent="-317500" lvl="1" marL="914400" rtl="0" algn="l">
              <a:spcBef>
                <a:spcPts val="0"/>
              </a:spcBef>
              <a:spcAft>
                <a:spcPts val="0"/>
              </a:spcAft>
              <a:buSzPts val="1400"/>
              <a:buChar char="○"/>
            </a:pPr>
            <a:r>
              <a:rPr lang="en"/>
              <a:t>Uses the ABC recreation to help learn about computer system components.</a:t>
            </a:r>
            <a:endParaRPr/>
          </a:p>
          <a:p>
            <a:pPr indent="-317500" lvl="1" marL="914400" rtl="0" algn="l">
              <a:spcBef>
                <a:spcPts val="0"/>
              </a:spcBef>
              <a:spcAft>
                <a:spcPts val="0"/>
              </a:spcAft>
              <a:buSzPts val="1400"/>
              <a:buChar char="○"/>
            </a:pPr>
            <a:r>
              <a:rPr lang="en"/>
              <a:t>Uses the ABC recreation to help understand what is happening on the inside of computers.</a:t>
            </a:r>
            <a:endParaRPr/>
          </a:p>
        </p:txBody>
      </p:sp>
      <p:sp>
        <p:nvSpPr>
          <p:cNvPr id="75" name="Google Shape;75;p16"/>
          <p:cNvSpPr txBox="1"/>
          <p:nvPr/>
        </p:nvSpPr>
        <p:spPr>
          <a:xfrm>
            <a:off x="4572000" y="1148550"/>
            <a:ext cx="4260300" cy="1293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2"/>
              </a:buClr>
              <a:buSzPts val="1600"/>
              <a:buChar char="●"/>
            </a:pPr>
            <a:r>
              <a:rPr lang="en" sz="1600">
                <a:solidFill>
                  <a:schemeClr val="dk2"/>
                </a:solidFill>
              </a:rPr>
              <a:t>Computer Engineering Enthusiast</a:t>
            </a:r>
            <a:endParaRPr sz="1600">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Thinks the ABC computer is a cool piece of history</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Would like to reuse our design to build the ABC recreation themselves</a:t>
            </a:r>
            <a:endParaRPr>
              <a:solidFill>
                <a:schemeClr val="dk2"/>
              </a:solidFill>
            </a:endParaRPr>
          </a:p>
        </p:txBody>
      </p:sp>
      <p:pic>
        <p:nvPicPr>
          <p:cNvPr id="76" name="Google Shape;76;p16"/>
          <p:cNvPicPr preferRelativeResize="0"/>
          <p:nvPr/>
        </p:nvPicPr>
        <p:blipFill>
          <a:blip r:embed="rId3">
            <a:alphaModFix/>
          </a:blip>
          <a:stretch>
            <a:fillRect/>
          </a:stretch>
        </p:blipFill>
        <p:spPr>
          <a:xfrm>
            <a:off x="4926225" y="2572375"/>
            <a:ext cx="3292249" cy="2255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User Needs</a:t>
            </a:r>
            <a:endParaRPr/>
          </a:p>
        </p:txBody>
      </p:sp>
      <p:sp>
        <p:nvSpPr>
          <p:cNvPr id="82" name="Google Shape;82;p17"/>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Functional</a:t>
            </a:r>
            <a:endParaRPr sz="1600"/>
          </a:p>
          <a:p>
            <a:pPr indent="-317500" lvl="1" marL="914400" rtl="0" algn="l">
              <a:spcBef>
                <a:spcPts val="0"/>
              </a:spcBef>
              <a:spcAft>
                <a:spcPts val="0"/>
              </a:spcAft>
              <a:buSzPts val="1400"/>
              <a:buChar char="○"/>
            </a:pPr>
            <a:r>
              <a:rPr lang="en"/>
              <a:t>Must be a recreational design</a:t>
            </a:r>
            <a:endParaRPr/>
          </a:p>
          <a:p>
            <a:pPr indent="-317500" lvl="1" marL="914400" rtl="0" algn="l">
              <a:spcBef>
                <a:spcPts val="0"/>
              </a:spcBef>
              <a:spcAft>
                <a:spcPts val="0"/>
              </a:spcAft>
              <a:buSzPts val="1400"/>
              <a:buChar char="○"/>
            </a:pPr>
            <a:r>
              <a:rPr lang="en"/>
              <a:t>Use the same logic as the ABC , with modernization</a:t>
            </a:r>
            <a:endParaRPr/>
          </a:p>
          <a:p>
            <a:pPr indent="-330200" lvl="0" marL="457200" rtl="0" algn="l">
              <a:spcBef>
                <a:spcPts val="0"/>
              </a:spcBef>
              <a:spcAft>
                <a:spcPts val="0"/>
              </a:spcAft>
              <a:buSzPts val="1600"/>
              <a:buChar char="●"/>
            </a:pPr>
            <a:r>
              <a:rPr lang="en" sz="1600"/>
              <a:t>Physical</a:t>
            </a:r>
            <a:endParaRPr sz="1600"/>
          </a:p>
          <a:p>
            <a:pPr indent="-317500" lvl="1" marL="914400" rtl="0" algn="l">
              <a:spcBef>
                <a:spcPts val="0"/>
              </a:spcBef>
              <a:spcAft>
                <a:spcPts val="0"/>
              </a:spcAft>
              <a:buSzPts val="1400"/>
              <a:buChar char="○"/>
            </a:pPr>
            <a:r>
              <a:rPr lang="en"/>
              <a:t>Must be a </a:t>
            </a:r>
            <a:r>
              <a:rPr lang="en"/>
              <a:t>tangible</a:t>
            </a:r>
            <a:r>
              <a:rPr lang="en"/>
              <a:t> physical object</a:t>
            </a:r>
            <a:endParaRPr/>
          </a:p>
          <a:p>
            <a:pPr indent="0" lvl="0" marL="0" rtl="0" algn="l">
              <a:spcBef>
                <a:spcPts val="1200"/>
              </a:spcBef>
              <a:spcAft>
                <a:spcPts val="1200"/>
              </a:spcAft>
              <a:buNone/>
            </a:pPr>
            <a:r>
              <a:t/>
            </a:r>
            <a:endParaRPr/>
          </a:p>
        </p:txBody>
      </p:sp>
      <p:sp>
        <p:nvSpPr>
          <p:cNvPr id="83" name="Google Shape;83;p17"/>
          <p:cNvSpPr txBox="1"/>
          <p:nvPr>
            <p:ph idx="1" type="body"/>
          </p:nvPr>
        </p:nvSpPr>
        <p:spPr>
          <a:xfrm>
            <a:off x="4572000" y="1152475"/>
            <a:ext cx="42603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Aesthetic </a:t>
            </a:r>
            <a:endParaRPr sz="1600"/>
          </a:p>
          <a:p>
            <a:pPr indent="-317500" lvl="1" marL="914400" rtl="0" algn="l">
              <a:spcBef>
                <a:spcPts val="0"/>
              </a:spcBef>
              <a:spcAft>
                <a:spcPts val="0"/>
              </a:spcAft>
              <a:buSzPts val="1400"/>
              <a:buChar char="○"/>
            </a:pPr>
            <a:r>
              <a:rPr lang="en"/>
              <a:t>Should visualize the steps of calculations that </a:t>
            </a:r>
            <a:r>
              <a:rPr lang="en"/>
              <a:t>machine</a:t>
            </a:r>
            <a:r>
              <a:rPr lang="en"/>
              <a:t> is going thru</a:t>
            </a:r>
            <a:endParaRPr/>
          </a:p>
          <a:p>
            <a:pPr indent="-317500" lvl="1" marL="914400" rtl="0" algn="l">
              <a:spcBef>
                <a:spcPts val="0"/>
              </a:spcBef>
              <a:spcAft>
                <a:spcPts val="0"/>
              </a:spcAft>
              <a:buSzPts val="1400"/>
              <a:buChar char="○"/>
            </a:pPr>
            <a:r>
              <a:rPr lang="en"/>
              <a:t>Must look cool!</a:t>
            </a:r>
            <a:endParaRPr/>
          </a:p>
          <a:p>
            <a:pPr indent="-330200" lvl="0" marL="457200" rtl="0" algn="l">
              <a:spcBef>
                <a:spcPts val="0"/>
              </a:spcBef>
              <a:spcAft>
                <a:spcPts val="0"/>
              </a:spcAft>
              <a:buSzPts val="1600"/>
              <a:buChar char="●"/>
            </a:pPr>
            <a:r>
              <a:rPr lang="en" sz="1600"/>
              <a:t>User Experience</a:t>
            </a:r>
            <a:endParaRPr sz="1600"/>
          </a:p>
          <a:p>
            <a:pPr indent="-317500" lvl="1" marL="914400" rtl="0" algn="l">
              <a:spcBef>
                <a:spcPts val="0"/>
              </a:spcBef>
              <a:spcAft>
                <a:spcPts val="0"/>
              </a:spcAft>
              <a:buSzPts val="1400"/>
              <a:buChar char="○"/>
            </a:pPr>
            <a:r>
              <a:rPr lang="en"/>
              <a:t>Gives the machine input</a:t>
            </a:r>
            <a:endParaRPr/>
          </a:p>
          <a:p>
            <a:pPr indent="-317500" lvl="1" marL="914400" rtl="0" algn="l">
              <a:spcBef>
                <a:spcPts val="0"/>
              </a:spcBef>
              <a:spcAft>
                <a:spcPts val="0"/>
              </a:spcAft>
              <a:buSzPts val="1400"/>
              <a:buChar char="○"/>
            </a:pPr>
            <a:r>
              <a:rPr lang="en"/>
              <a:t>Watch machine perform calculations</a:t>
            </a:r>
            <a:endParaRPr/>
          </a:p>
          <a:p>
            <a:pPr indent="-317500" lvl="1" marL="914400" rtl="0" algn="l">
              <a:spcBef>
                <a:spcPts val="0"/>
              </a:spcBef>
              <a:spcAft>
                <a:spcPts val="0"/>
              </a:spcAft>
              <a:buSzPts val="1400"/>
              <a:buChar char="○"/>
            </a:pPr>
            <a:r>
              <a:rPr lang="en"/>
              <a:t>Receive</a:t>
            </a:r>
            <a:r>
              <a:rPr lang="en"/>
              <a:t> correct solutions from input</a:t>
            </a:r>
            <a:endParaRPr/>
          </a:p>
        </p:txBody>
      </p:sp>
      <p:pic>
        <p:nvPicPr>
          <p:cNvPr id="84" name="Google Shape;84;p17"/>
          <p:cNvPicPr preferRelativeResize="0"/>
          <p:nvPr/>
        </p:nvPicPr>
        <p:blipFill>
          <a:blip r:embed="rId3">
            <a:alphaModFix/>
          </a:blip>
          <a:stretch>
            <a:fillRect/>
          </a:stretch>
        </p:blipFill>
        <p:spPr>
          <a:xfrm>
            <a:off x="1460650" y="3030625"/>
            <a:ext cx="1962400" cy="1962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Overall, we have determined the problem we are solving with our project and who our users will be. We hope this project will see much use in academics at Iowa State. We will continue to </a:t>
            </a:r>
            <a:r>
              <a:rPr lang="en"/>
              <a:t>develop</a:t>
            </a:r>
            <a:r>
              <a:rPr lang="en"/>
              <a:t> our design and consider who are users may be as the project progresses.</a:t>
            </a:r>
            <a:endParaRPr/>
          </a:p>
        </p:txBody>
      </p:sp>
      <p:pic>
        <p:nvPicPr>
          <p:cNvPr id="91" name="Google Shape;91;p18"/>
          <p:cNvPicPr preferRelativeResize="0"/>
          <p:nvPr/>
        </p:nvPicPr>
        <p:blipFill>
          <a:blip r:embed="rId3">
            <a:alphaModFix/>
          </a:blip>
          <a:stretch>
            <a:fillRect/>
          </a:stretch>
        </p:blipFill>
        <p:spPr>
          <a:xfrm>
            <a:off x="3547320" y="2405100"/>
            <a:ext cx="3251649" cy="2163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